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4" r:id="rId3"/>
  </p:sldMasterIdLst>
  <p:notesMasterIdLst>
    <p:notesMasterId r:id="rId20"/>
  </p:notesMasterIdLst>
  <p:sldIdLst>
    <p:sldId id="257" r:id="rId4"/>
    <p:sldId id="269" r:id="rId5"/>
    <p:sldId id="270" r:id="rId6"/>
    <p:sldId id="271" r:id="rId7"/>
    <p:sldId id="272" r:id="rId8"/>
    <p:sldId id="273" r:id="rId9"/>
    <p:sldId id="274" r:id="rId10"/>
    <p:sldId id="275" r:id="rId11"/>
    <p:sldId id="276" r:id="rId12"/>
    <p:sldId id="277" r:id="rId13"/>
    <p:sldId id="278" r:id="rId14"/>
    <p:sldId id="279" r:id="rId15"/>
    <p:sldId id="286" r:id="rId16"/>
    <p:sldId id="281" r:id="rId17"/>
    <p:sldId id="285" r:id="rId18"/>
    <p:sldId id="287"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2" autoAdjust="0"/>
    <p:restoredTop sz="94659" autoAdjust="0"/>
  </p:normalViewPr>
  <p:slideViewPr>
    <p:cSldViewPr>
      <p:cViewPr varScale="1">
        <p:scale>
          <a:sx n="92" d="100"/>
          <a:sy n="92" d="100"/>
        </p:scale>
        <p:origin x="-12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2.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0F3E1A-F44A-4BDC-BFDE-3CE901F7CC0B}" type="datetimeFigureOut">
              <a:rPr lang="en-US" smtClean="0"/>
              <a:pPr/>
              <a:t>6/26/2013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BE1359-2DA2-4102-8E5F-3C314329F38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6/26/2013 9:41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8BE1359-2DA2-4102-8E5F-3C314329F386}"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8BE1359-2DA2-4102-8E5F-3C314329F386}"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8BE1359-2DA2-4102-8E5F-3C314329F386}"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8BE1359-2DA2-4102-8E5F-3C314329F386}"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8BE1359-2DA2-4102-8E5F-3C314329F386}"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8BE1359-2DA2-4102-8E5F-3C314329F386}"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8BE1359-2DA2-4102-8E5F-3C314329F386}" type="slidenum">
              <a:rPr lang="en-US" smtClean="0"/>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8BE1359-2DA2-4102-8E5F-3C314329F386}"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8BE1359-2DA2-4102-8E5F-3C314329F386}"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8BE1359-2DA2-4102-8E5F-3C314329F386}"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8BE1359-2DA2-4102-8E5F-3C314329F386}"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8BE1359-2DA2-4102-8E5F-3C314329F386}"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8BE1359-2DA2-4102-8E5F-3C314329F386}"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8BE1359-2DA2-4102-8E5F-3C314329F386}"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8BE1359-2DA2-4102-8E5F-3C314329F386}"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pic>
        <p:nvPicPr>
          <p:cNvPr id="7" name="Picture 25" descr="7-00029_BAK_v03TOP"/>
          <p:cNvPicPr>
            <a:picLocks noChangeAspect="1" noChangeArrowheads="1"/>
          </p:cNvPicPr>
          <p:nvPr/>
        </p:nvPicPr>
        <p:blipFill>
          <a:blip r:embed="rId15" cstate="print"/>
          <a:srcRect/>
          <a:stretch>
            <a:fillRect/>
          </a:stretch>
        </p:blipFill>
        <p:spPr bwMode="auto">
          <a:xfrm>
            <a:off x="-15875" y="6007100"/>
            <a:ext cx="9159875" cy="849313"/>
          </a:xfrm>
          <a:prstGeom prst="rect">
            <a:avLst/>
          </a:prstGeom>
          <a:noFill/>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6"/>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7"/>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print"/>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5"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1268413"/>
            <a:ext cx="9144000" cy="3102388"/>
          </a:xfrm>
        </p:spPr>
        <p:txBody>
          <a:bodyPr/>
          <a:lstStyle/>
          <a:p>
            <a:pPr algn="ctr"/>
            <a:r>
              <a:rPr lang="en-US" sz="2800" b="1" dirty="0" smtClean="0"/>
              <a:t>SUSTAINABLE  HOUSING, TRANSPORT  &amp; ENERGY</a:t>
            </a:r>
            <a:r>
              <a:rPr lang="en-US" sz="2800" dirty="0" smtClean="0"/>
              <a:t/>
            </a:r>
            <a:br>
              <a:rPr lang="en-US" sz="2800" dirty="0" smtClean="0"/>
            </a:br>
            <a:r>
              <a:rPr lang="en-US" sz="2800" b="1" dirty="0" smtClean="0"/>
              <a:t>FOR</a:t>
            </a:r>
            <a:r>
              <a:rPr lang="en-US" sz="2800" dirty="0" smtClean="0"/>
              <a:t/>
            </a:r>
            <a:br>
              <a:rPr lang="en-US" sz="2800" dirty="0" smtClean="0"/>
            </a:br>
            <a:r>
              <a:rPr lang="en-US" sz="2800" b="1" dirty="0" smtClean="0"/>
              <a:t> REMOTE COMMUNITIES  IN THE CANADIAN  ARCTIC</a:t>
            </a:r>
            <a:r>
              <a:rPr lang="en-US" sz="1200" dirty="0" smtClean="0"/>
              <a:t/>
            </a:r>
            <a:br>
              <a:rPr lang="en-US" sz="1200" dirty="0" smtClean="0"/>
            </a:br>
            <a:r>
              <a:rPr lang="en-US" sz="1200" dirty="0" smtClean="0"/>
              <a:t> </a:t>
            </a:r>
            <a:br>
              <a:rPr lang="en-US" sz="1200" dirty="0" smtClean="0"/>
            </a:br>
            <a:r>
              <a:rPr lang="en-US" sz="1400" dirty="0" smtClean="0"/>
              <a:t>CCTC 2013  PAPER 1569701059</a:t>
            </a:r>
            <a:r>
              <a:rPr lang="en-US" sz="1200" dirty="0" smtClean="0"/>
              <a:t/>
            </a:r>
            <a:br>
              <a:rPr lang="en-US" sz="1200" dirty="0" smtClean="0"/>
            </a:br>
            <a:r>
              <a:rPr lang="en-US" sz="1200" dirty="0" smtClean="0"/>
              <a:t> </a:t>
            </a:r>
            <a:br>
              <a:rPr lang="en-US" sz="1200" dirty="0" smtClean="0"/>
            </a:br>
            <a:r>
              <a:rPr lang="en-US" sz="1800" dirty="0" smtClean="0"/>
              <a:t>WILLIAM A. ADAMS, DARRYL  </a:t>
            </a:r>
            <a:r>
              <a:rPr lang="en-US" sz="1800" dirty="0" err="1" smtClean="0"/>
              <a:t>McMAHON</a:t>
            </a:r>
            <a:r>
              <a:rPr lang="en-US" sz="1800" dirty="0" smtClean="0"/>
              <a:t>, P ETER RUSSELL</a:t>
            </a:r>
            <a:br>
              <a:rPr lang="en-US" sz="1800" dirty="0" smtClean="0"/>
            </a:br>
            <a:r>
              <a:rPr lang="en-US" sz="1800" dirty="0" smtClean="0"/>
              <a:t> </a:t>
            </a:r>
            <a:br>
              <a:rPr lang="en-US" sz="1800" dirty="0" smtClean="0"/>
            </a:br>
            <a:r>
              <a:rPr lang="en-US" sz="1800" dirty="0" smtClean="0"/>
              <a:t>REMOTE   ENERGY  SECURITY  TECHNOLOGIES  COLLABORATIVE INC.  (</a:t>
            </a:r>
            <a:r>
              <a:rPr lang="en-US" sz="1800" dirty="0" err="1" smtClean="0"/>
              <a:t>RESTCo</a:t>
            </a:r>
            <a:r>
              <a:rPr lang="en-US" sz="1800" dirty="0" smtClean="0"/>
              <a:t>)</a:t>
            </a:r>
            <a:br>
              <a:rPr lang="en-US" sz="1800" dirty="0" smtClean="0"/>
            </a:br>
            <a:r>
              <a:rPr lang="en-US" sz="1800" dirty="0" smtClean="0"/>
              <a:t/>
            </a:r>
            <a:br>
              <a:rPr lang="en-US" sz="1800" dirty="0" smtClean="0"/>
            </a:br>
            <a:r>
              <a:rPr lang="en-US" sz="1800" dirty="0" smtClean="0"/>
              <a:t>OTTAWA</a:t>
            </a:r>
            <a:r>
              <a:rPr lang="en-US" sz="1200" dirty="0" smtClean="0"/>
              <a:t/>
            </a:r>
            <a:br>
              <a:rPr lang="en-US" sz="1200" dirty="0" smtClean="0"/>
            </a:br>
            <a:endParaRPr lang="en-US" sz="1200"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8846"/>
            <a:ext cx="9144000" cy="3231654"/>
          </a:xfrm>
          <a:prstGeom prst="rect">
            <a:avLst/>
          </a:prstGeom>
        </p:spPr>
        <p:txBody>
          <a:bodyPr wrap="square">
            <a:spAutoFit/>
          </a:bodyPr>
          <a:lstStyle/>
          <a:p>
            <a:r>
              <a:rPr lang="en-US" sz="2400" b="1" dirty="0" smtClean="0"/>
              <a:t>ENERGY DELIVERY AND STORAGE</a:t>
            </a:r>
          </a:p>
          <a:p>
            <a:endParaRPr lang="en-US" b="1" dirty="0" smtClean="0"/>
          </a:p>
          <a:p>
            <a:endParaRPr lang="en-US" b="1" dirty="0" smtClean="0"/>
          </a:p>
          <a:p>
            <a:pPr lvl="0">
              <a:buFont typeface="Arial" pitchFamily="34" charset="0"/>
              <a:buChar char="•"/>
            </a:pPr>
            <a:r>
              <a:rPr lang="en-US" b="1" dirty="0" smtClean="0"/>
              <a:t> SMART-GRID TECHNOLOGY</a:t>
            </a:r>
          </a:p>
          <a:p>
            <a:pPr lvl="0">
              <a:buFont typeface="Arial" pitchFamily="34" charset="0"/>
              <a:buChar char="•"/>
            </a:pPr>
            <a:r>
              <a:rPr lang="en-US" b="1" dirty="0" smtClean="0"/>
              <a:t> BATTERIES OF EV’s TO BE A SIGNIFICANT COMPONENT OF STORAGE CAPACITY</a:t>
            </a:r>
          </a:p>
          <a:p>
            <a:pPr lvl="0">
              <a:buFont typeface="Arial" pitchFamily="34" charset="0"/>
              <a:buChar char="•"/>
            </a:pPr>
            <a:r>
              <a:rPr lang="en-US" b="1" dirty="0" smtClean="0"/>
              <a:t> ANTICIPATE FUTURE INCREASES IN ELECTRICAL STORAGE COST-EFFECTIVENESS  </a:t>
            </a:r>
          </a:p>
          <a:p>
            <a:pPr lvl="0">
              <a:buFont typeface="Arial" pitchFamily="34" charset="0"/>
              <a:buChar char="•"/>
            </a:pPr>
            <a:r>
              <a:rPr lang="en-US" b="1" dirty="0" smtClean="0"/>
              <a:t> SEASONAL ELECTRICAL STORAGE CAPACITY WHEN COST-EFFECTIVE </a:t>
            </a:r>
          </a:p>
          <a:p>
            <a:pPr lvl="0">
              <a:buFont typeface="Arial" pitchFamily="34" charset="0"/>
              <a:buChar char="•"/>
            </a:pPr>
            <a:r>
              <a:rPr lang="en-US" b="1" dirty="0" smtClean="0"/>
              <a:t> RESISTANT HEATING OF WATER AND/OR WASTEWATER FOR LOAD-LEVELLNG</a:t>
            </a:r>
          </a:p>
          <a:p>
            <a:pPr lvl="0">
              <a:buFont typeface="Arial" pitchFamily="34" charset="0"/>
              <a:buChar char="•"/>
            </a:pPr>
            <a:r>
              <a:rPr lang="en-US" b="1" dirty="0" smtClean="0"/>
              <a:t> COGEN UTILITY MODULES FOR CLUSTERS OF HOUSES AS BRIDGING TECHOLOGY</a:t>
            </a:r>
          </a:p>
          <a:p>
            <a:pPr lvl="0">
              <a:buFont typeface="Arial" pitchFamily="34" charset="0"/>
              <a:buChar char="•"/>
            </a:pPr>
            <a:r>
              <a:rPr lang="en-US" b="1" dirty="0" smtClean="0"/>
              <a:t> UNTIL RENEWABLES CAN RELIABLY  SUPPLANT DIESEL ,</a:t>
            </a:r>
          </a:p>
          <a:p>
            <a:pPr lvl="0"/>
            <a:r>
              <a:rPr lang="en-US" b="1" dirty="0" smtClean="0"/>
              <a:t>	USE  EXISTING GENERATORS TO ENSURE SECURITY OF SUPPLY</a:t>
            </a:r>
            <a:endParaRPr lang="en-US" b="1"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cstate="print"/>
          <a:srcRect/>
          <a:stretch>
            <a:fillRect/>
          </a:stretch>
        </p:blipFill>
        <p:spPr bwMode="auto">
          <a:xfrm>
            <a:off x="899592" y="1484784"/>
            <a:ext cx="7416824" cy="3499648"/>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001643"/>
          </a:xfrm>
          <a:prstGeom prst="rect">
            <a:avLst/>
          </a:prstGeom>
        </p:spPr>
        <p:txBody>
          <a:bodyPr wrap="square">
            <a:spAutoFit/>
          </a:bodyPr>
          <a:lstStyle/>
          <a:p>
            <a:endParaRPr lang="en-US" b="1" dirty="0" smtClean="0"/>
          </a:p>
          <a:p>
            <a:r>
              <a:rPr lang="en-US" sz="2400" b="1" dirty="0" smtClean="0"/>
              <a:t>HOUSING</a:t>
            </a:r>
          </a:p>
          <a:p>
            <a:endParaRPr lang="en-US" b="1" dirty="0" smtClean="0"/>
          </a:p>
          <a:p>
            <a:pPr lvl="0">
              <a:buFont typeface="Arial" pitchFamily="34" charset="0"/>
              <a:buChar char="•"/>
            </a:pPr>
            <a:r>
              <a:rPr lang="en-US" b="1" dirty="0" smtClean="0"/>
              <a:t> RETROFIT-READY FOR 100% ELECTRICAL OPERATION</a:t>
            </a:r>
          </a:p>
          <a:p>
            <a:pPr lvl="0">
              <a:buFont typeface="Arial" pitchFamily="34" charset="0"/>
              <a:buChar char="•"/>
            </a:pPr>
            <a:r>
              <a:rPr lang="en-US" b="1" dirty="0" smtClean="0"/>
              <a:t> MAXIMIZE PASSIVE &amp; THERMAL SOLAR </a:t>
            </a:r>
          </a:p>
          <a:p>
            <a:pPr lvl="0">
              <a:buFont typeface="Arial" pitchFamily="34" charset="0"/>
              <a:buChar char="•"/>
            </a:pPr>
            <a:r>
              <a:rPr lang="en-US" b="1" dirty="0" smtClean="0"/>
              <a:t> MINIMIZE THERMAL LOADS – ENVELOPE LOSSES, HVAC, WATER</a:t>
            </a:r>
          </a:p>
          <a:p>
            <a:pPr lvl="0">
              <a:buFont typeface="Arial" pitchFamily="34" charset="0"/>
              <a:buChar char="•"/>
            </a:pPr>
            <a:r>
              <a:rPr lang="en-US" b="1" dirty="0" smtClean="0"/>
              <a:t> MINIMIZE ELECTRICAL  LOADS  – LIGHTING, COOKING, HEATING, OTHER APPLIANCES</a:t>
            </a:r>
          </a:p>
          <a:p>
            <a:pPr lvl="0">
              <a:buFont typeface="Arial" pitchFamily="34" charset="0"/>
              <a:buChar char="•"/>
            </a:pPr>
            <a:r>
              <a:rPr lang="en-US" b="1" dirty="0" smtClean="0"/>
              <a:t> MINIMIZE DETERIORATION/DEPRECIATION:</a:t>
            </a:r>
          </a:p>
          <a:p>
            <a:pPr lvl="1"/>
            <a:r>
              <a:rPr lang="en-US" b="1" dirty="0" smtClean="0"/>
              <a:t>STRUCTURE/FOUNDATION SYSTEM TO AVOID SETTLEMENT OR RELOCATION DAMAGE</a:t>
            </a:r>
          </a:p>
          <a:p>
            <a:pPr lvl="1"/>
            <a:r>
              <a:rPr lang="en-US" b="1" dirty="0" smtClean="0"/>
              <a:t>DAMAGE-RESISTANT SUPERSTRUCTURE </a:t>
            </a:r>
          </a:p>
          <a:p>
            <a:pPr lvl="1"/>
            <a:r>
              <a:rPr lang="en-US" b="1" dirty="0" smtClean="0"/>
              <a:t>3-POINT &amp; COMPLIANT FOUNDATIONS</a:t>
            </a:r>
          </a:p>
          <a:p>
            <a:pPr lvl="1"/>
            <a:r>
              <a:rPr lang="en-US" b="1" dirty="0" smtClean="0"/>
              <a:t>EXTEND USEFUL LIFE BY OPEN-PLAN, ADAPTABLE USE &amp; RELOCATABILITY </a:t>
            </a:r>
          </a:p>
          <a:p>
            <a:pPr>
              <a:buFont typeface="Arial" pitchFamily="34" charset="0"/>
              <a:buChar char="•"/>
            </a:pPr>
            <a:r>
              <a:rPr lang="en-US" b="1" dirty="0" smtClean="0"/>
              <a:t> VERY AIRTIGHT AND DESIGNED TO STAY THAT WAY</a:t>
            </a:r>
          </a:p>
          <a:p>
            <a:pPr lvl="0">
              <a:buFont typeface="Arial" pitchFamily="34" charset="0"/>
              <a:buChar char="•"/>
            </a:pPr>
            <a:r>
              <a:rPr lang="en-US" b="1" dirty="0" smtClean="0"/>
              <a:t> HVAC WITH STRATIFIED VENTILATION PLUS HEAT RECOVERY</a:t>
            </a:r>
          </a:p>
          <a:p>
            <a:pPr lvl="0">
              <a:buFont typeface="Arial" pitchFamily="34" charset="0"/>
              <a:buChar char="•"/>
            </a:pPr>
            <a:r>
              <a:rPr lang="en-US" b="1" dirty="0" smtClean="0"/>
              <a:t> SYSTEM ACCESSIBILITY FOR UPGRADING &amp; MAINTENANCE</a:t>
            </a:r>
          </a:p>
          <a:p>
            <a:pPr lvl="0">
              <a:buFont typeface="Arial" pitchFamily="34" charset="0"/>
              <a:buChar char="•"/>
            </a:pPr>
            <a:r>
              <a:rPr lang="en-US" b="1" dirty="0" smtClean="0"/>
              <a:t> SINGLE &amp; MULTIPLE DWELLINGS </a:t>
            </a:r>
            <a:r>
              <a:rPr lang="en-US" b="1" dirty="0" smtClean="0">
                <a:latin typeface="Arial" pitchFamily="34" charset="0"/>
                <a:ea typeface="Calibri" pitchFamily="34" charset="0"/>
                <a:cs typeface="Times New Roman" pitchFamily="18" charset="0"/>
              </a:rPr>
              <a:t>– </a:t>
            </a:r>
            <a:r>
              <a:rPr lang="en-US" b="1" dirty="0" smtClean="0"/>
              <a:t>POTENTIAL OF COCOONED MODULAR CONTAINER        				BUILDINGS</a:t>
            </a:r>
          </a:p>
          <a:p>
            <a:pPr lvl="0">
              <a:buFont typeface="Arial" pitchFamily="34" charset="0"/>
              <a:buChar char="•"/>
            </a:pPr>
            <a:r>
              <a:rPr lang="en-US" b="1" dirty="0" smtClean="0"/>
              <a:t> WATER RECLAMATION </a:t>
            </a:r>
          </a:p>
          <a:p>
            <a:pPr lvl="0">
              <a:buFont typeface="Arial" pitchFamily="34" charset="0"/>
              <a:buChar char="•"/>
            </a:pPr>
            <a:r>
              <a:rPr lang="en-US" b="1" dirty="0" smtClean="0"/>
              <a:t> ALL SYSTEMS &amp; </a:t>
            </a:r>
            <a:r>
              <a:rPr lang="en-US" b="1" dirty="0" smtClean="0"/>
              <a:t>MATERIALS </a:t>
            </a:r>
            <a:r>
              <a:rPr lang="en-US" b="1" dirty="0" smtClean="0"/>
              <a:t>TO BE ROBUST TO MEET REMOTENESS REQUIREMENTS</a:t>
            </a:r>
          </a:p>
          <a:p>
            <a:pPr lvl="0"/>
            <a:endParaRPr lang="en-US" b="1" dirty="0" smtClean="0"/>
          </a:p>
          <a:p>
            <a:pPr lvl="1"/>
            <a:endParaRPr lang="en-US" b="1"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8640"/>
            <a:ext cx="8172400" cy="3970318"/>
          </a:xfrm>
          <a:prstGeom prst="rect">
            <a:avLst/>
          </a:prstGeom>
        </p:spPr>
        <p:txBody>
          <a:bodyPr wrap="square">
            <a:spAutoFit/>
          </a:bodyPr>
          <a:lstStyle/>
          <a:p>
            <a:r>
              <a:rPr lang="en-US" sz="2400" b="1" dirty="0" smtClean="0"/>
              <a:t>HOUSING PRODUCTION</a:t>
            </a:r>
          </a:p>
          <a:p>
            <a:endParaRPr lang="en-US" sz="2400" b="1" dirty="0" smtClean="0"/>
          </a:p>
          <a:p>
            <a:endParaRPr lang="en-US" sz="2400" b="1" dirty="0" smtClean="0"/>
          </a:p>
          <a:p>
            <a:pPr lvl="0">
              <a:buFont typeface="Arial" pitchFamily="34" charset="0"/>
              <a:buChar char="•"/>
            </a:pPr>
            <a:r>
              <a:rPr lang="en-US" sz="2000" b="1" dirty="0" smtClean="0"/>
              <a:t> ICE-FREE SEA WILL </a:t>
            </a:r>
            <a:r>
              <a:rPr lang="en-US" sz="2000" b="1" dirty="0" smtClean="0"/>
              <a:t>ALLOW </a:t>
            </a:r>
            <a:r>
              <a:rPr lang="en-US" sz="2000" b="1" dirty="0" smtClean="0"/>
              <a:t>MORE INTER-COMMUNITY SHIPPING,</a:t>
            </a:r>
          </a:p>
          <a:p>
            <a:pPr lvl="0"/>
            <a:r>
              <a:rPr lang="en-US" sz="2000" b="1" dirty="0" smtClean="0"/>
              <a:t>     MAKE IT MORE ECONOMICAL TO MANUFACTURE IN THE NORTH ,</a:t>
            </a:r>
          </a:p>
          <a:p>
            <a:pPr lvl="0"/>
            <a:r>
              <a:rPr lang="en-US" sz="2000" b="1" dirty="0" smtClean="0"/>
              <a:t>	e.g. BUILDING PANELS</a:t>
            </a:r>
          </a:p>
          <a:p>
            <a:pPr lvl="0">
              <a:buFont typeface="Arial" pitchFamily="34" charset="0"/>
              <a:buChar char="•"/>
            </a:pPr>
            <a:r>
              <a:rPr lang="en-US" sz="2000" b="1" dirty="0" smtClean="0"/>
              <a:t> NORTHERN PRODUCTION:</a:t>
            </a:r>
          </a:p>
          <a:p>
            <a:pPr lvl="1"/>
            <a:r>
              <a:rPr lang="en-US" sz="2000" b="1" dirty="0" smtClean="0"/>
              <a:t>REDUCES SOUTH TO NORTH SHIPPING COSTS</a:t>
            </a:r>
          </a:p>
          <a:p>
            <a:pPr lvl="1"/>
            <a:r>
              <a:rPr lang="en-US" sz="2000" b="1" dirty="0" smtClean="0"/>
              <a:t>ADDS JOBS  IN THE NORTH</a:t>
            </a:r>
          </a:p>
          <a:p>
            <a:pPr lvl="1"/>
            <a:r>
              <a:rPr lang="en-US" sz="2000" b="1" dirty="0" smtClean="0"/>
              <a:t>GREATER RESPECT SHOWN TO  GOODS MADE IN THE NORTH BY 	NORTHERNERS</a:t>
            </a:r>
          </a:p>
          <a:p>
            <a:pPr lvl="1"/>
            <a:r>
              <a:rPr lang="en-US" sz="2000" b="1" dirty="0" smtClean="0"/>
              <a:t>TRAINING PRIORITY</a:t>
            </a:r>
            <a:endParaRPr lang="en-US" sz="2000" b="1"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cstate="print"/>
          <a:srcRect/>
          <a:stretch>
            <a:fillRect/>
          </a:stretch>
        </p:blipFill>
        <p:spPr bwMode="auto">
          <a:xfrm>
            <a:off x="0" y="0"/>
            <a:ext cx="5943600" cy="3110865"/>
          </a:xfrm>
          <a:prstGeom prst="rect">
            <a:avLst/>
          </a:prstGeom>
          <a:noFill/>
          <a:ln w="9525">
            <a:noFill/>
            <a:miter lim="800000"/>
            <a:headEnd/>
            <a:tailEnd/>
          </a:ln>
          <a:effectLst/>
        </p:spPr>
      </p:pic>
      <p:pic>
        <p:nvPicPr>
          <p:cNvPr id="3" name="Picture 4"/>
          <p:cNvPicPr>
            <a:picLocks noChangeAspect="1" noChangeArrowheads="1"/>
          </p:cNvPicPr>
          <p:nvPr/>
        </p:nvPicPr>
        <p:blipFill>
          <a:blip r:embed="rId4" cstate="print"/>
          <a:srcRect/>
          <a:stretch>
            <a:fillRect/>
          </a:stretch>
        </p:blipFill>
        <p:spPr>
          <a:xfrm>
            <a:off x="3782523" y="2924944"/>
            <a:ext cx="5361477" cy="2969225"/>
          </a:xfrm>
          <a:prstGeom prst="rect">
            <a:avLst/>
          </a:prstGeom>
          <a:noFill/>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5109091"/>
          </a:xfrm>
          <a:prstGeom prst="rect">
            <a:avLst/>
          </a:prstGeom>
        </p:spPr>
        <p:txBody>
          <a:bodyPr wrap="square">
            <a:spAutoFit/>
          </a:bodyPr>
          <a:lstStyle/>
          <a:p>
            <a:endParaRPr lang="en-US" sz="2400" b="1" dirty="0" smtClean="0"/>
          </a:p>
          <a:p>
            <a:endParaRPr lang="en-US" sz="2400" b="1" dirty="0" smtClean="0"/>
          </a:p>
          <a:p>
            <a:r>
              <a:rPr lang="en-US" sz="2400" b="1" dirty="0" smtClean="0"/>
              <a:t>IMPLEMENTATION</a:t>
            </a:r>
          </a:p>
          <a:p>
            <a:endParaRPr lang="en-US" sz="2400" b="1" dirty="0" smtClean="0"/>
          </a:p>
          <a:p>
            <a:endParaRPr lang="en-US" sz="2400" b="1" dirty="0" smtClean="0"/>
          </a:p>
          <a:p>
            <a:endParaRPr lang="en-US" sz="2000" b="1" dirty="0" smtClean="0"/>
          </a:p>
          <a:p>
            <a:r>
              <a:rPr lang="en-US" sz="2000" b="1" dirty="0" err="1" smtClean="0"/>
              <a:t>RESTCo</a:t>
            </a:r>
            <a:r>
              <a:rPr lang="en-US" sz="2000" b="1" dirty="0" smtClean="0"/>
              <a:t> WILL </a:t>
            </a:r>
            <a:r>
              <a:rPr lang="en-US" sz="2000" b="1" dirty="0" smtClean="0"/>
              <a:t>MEET </a:t>
            </a:r>
            <a:r>
              <a:rPr lang="en-US" sz="2000" b="1" dirty="0" smtClean="0"/>
              <a:t>WITH THE CHIEF ADMINISTRATIVE OFFICER OF PANGNIRTUNG ON JUNE 11</a:t>
            </a:r>
            <a:r>
              <a:rPr lang="en-US" sz="2000" b="1" baseline="30000" dirty="0" smtClean="0"/>
              <a:t>TH</a:t>
            </a:r>
            <a:r>
              <a:rPr lang="en-US" sz="2000" b="1" dirty="0" smtClean="0"/>
              <a:t> TO DISCUSS IMPLEMENTATION OF A COMMUNITY ENERGY AUDIT AND SUBSEQUENT FIRST STEP TOWARDS OIL INDEPENDENCE</a:t>
            </a:r>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ChangeArrowheads="1"/>
          </p:cNvSpPr>
          <p:nvPr/>
        </p:nvSpPr>
        <p:spPr bwMode="auto">
          <a:xfrm>
            <a:off x="0" y="200050"/>
            <a:ext cx="9144000" cy="37548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CONCLUSIONS</a:t>
            </a:r>
            <a:endParaRPr kumimoji="0" lang="en-US" sz="11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1100" b="1" dirty="0" smtClean="0">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1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1600" b="1" dirty="0" smtClean="0">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6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ADAPTABILITY IS CRUCIAL</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lang="en-US" sz="1600" b="1" dirty="0" smtClean="0">
                <a:latin typeface="Arial" pitchFamily="34" charset="0"/>
                <a:ea typeface="Calibri" pitchFamily="34" charset="0"/>
                <a:cs typeface="Times New Roman" pitchFamily="18" charset="0"/>
              </a:rPr>
              <a:t> </a:t>
            </a:r>
            <a:r>
              <a:rPr kumimoji="0" lang="en-US" sz="16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TRANSITION TO AN ALL-ELECTRIC COMMUNITY</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lang="en-US" sz="1600" b="1" dirty="0" smtClean="0">
                <a:latin typeface="Arial" pitchFamily="34" charset="0"/>
                <a:ea typeface="Calibri" pitchFamily="34" charset="0"/>
                <a:cs typeface="Times New Roman" pitchFamily="18" charset="0"/>
              </a:rPr>
              <a:t> </a:t>
            </a:r>
            <a:r>
              <a:rPr kumimoji="0" lang="en-US" sz="16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MAINTENANCE OF EXISTING DIESEL CAPACITY IS VITAL</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lang="en-US" sz="1600" b="1" dirty="0" smtClean="0">
                <a:latin typeface="Arial" pitchFamily="34" charset="0"/>
                <a:ea typeface="Calibri" pitchFamily="34" charset="0"/>
                <a:cs typeface="Times New Roman" pitchFamily="18" charset="0"/>
              </a:rPr>
              <a:t> </a:t>
            </a:r>
            <a:r>
              <a:rPr kumimoji="0" lang="en-US" sz="16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SEPARATION OF SHORT- &amp; LONG-TERM INNOVATIONS</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lang="en-US" sz="1600" b="1" dirty="0" smtClean="0">
                <a:latin typeface="Arial" pitchFamily="34" charset="0"/>
                <a:ea typeface="Calibri" pitchFamily="34" charset="0"/>
                <a:cs typeface="Times New Roman" pitchFamily="18" charset="0"/>
              </a:rPr>
              <a:t> </a:t>
            </a:r>
            <a:r>
              <a:rPr kumimoji="0" lang="en-US" sz="16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DIVERSITY OF RENEWABLE ENERGY</a:t>
            </a:r>
            <a:r>
              <a:rPr kumimoji="0" lang="en-US" sz="1600" b="1" i="0" u="none" strike="noStrike" cap="none" normalizeH="0" dirty="0" smtClean="0">
                <a:ln>
                  <a:noFill/>
                </a:ln>
                <a:solidFill>
                  <a:schemeClr val="tx1"/>
                </a:solidFill>
                <a:effectLst/>
                <a:latin typeface="Arial" pitchFamily="34" charset="0"/>
                <a:ea typeface="Calibri" pitchFamily="34" charset="0"/>
                <a:cs typeface="Times New Roman" pitchFamily="18" charset="0"/>
              </a:rPr>
              <a:t> </a:t>
            </a:r>
            <a:r>
              <a:rPr kumimoji="0" lang="en-US" sz="16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SUPPLY SOURCES</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lang="en-US" sz="1600" b="1" dirty="0" smtClean="0">
                <a:latin typeface="Arial" pitchFamily="34" charset="0"/>
                <a:ea typeface="Calibri" pitchFamily="34" charset="0"/>
                <a:cs typeface="Times New Roman" pitchFamily="18" charset="0"/>
              </a:rPr>
              <a:t> </a:t>
            </a:r>
            <a:r>
              <a:rPr kumimoji="0" lang="en-US" sz="16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COMMUNITY PLANNING MUST INVOLVE</a:t>
            </a:r>
            <a:r>
              <a:rPr kumimoji="0" lang="en-US" sz="1600" b="1" i="0" u="none" strike="noStrike" cap="none" normalizeH="0" dirty="0" smtClean="0">
                <a:ln>
                  <a:noFill/>
                </a:ln>
                <a:solidFill>
                  <a:schemeClr val="tx1"/>
                </a:solidFill>
                <a:effectLst/>
                <a:latin typeface="Arial" pitchFamily="34" charset="0"/>
                <a:ea typeface="Calibri" pitchFamily="34" charset="0"/>
                <a:cs typeface="Times New Roman" pitchFamily="18" charset="0"/>
              </a:rPr>
              <a:t> LOCAL PEOPLE</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lang="en-US" sz="1600" b="1" baseline="0" dirty="0" smtClean="0">
                <a:latin typeface="Arial" pitchFamily="34" charset="0"/>
                <a:ea typeface="Calibri" pitchFamily="34" charset="0"/>
                <a:cs typeface="Times New Roman" pitchFamily="18" charset="0"/>
              </a:rPr>
              <a:t> MINIMIZE </a:t>
            </a:r>
            <a:r>
              <a:rPr kumimoji="0" lang="en-US" sz="16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COST &amp; ENVIRONMENTAL IMPACT BY BALANCING</a:t>
            </a:r>
          </a:p>
          <a:p>
            <a:pPr marL="0" marR="0" lvl="0" indent="0" algn="l" defTabSz="914400" rtl="0" eaLnBrk="0" fontAlgn="base" latinLnBrk="0" hangingPunct="0">
              <a:lnSpc>
                <a:spcPct val="100000"/>
              </a:lnSpc>
              <a:spcBef>
                <a:spcPct val="0"/>
              </a:spcBef>
              <a:spcAft>
                <a:spcPct val="0"/>
              </a:spcAft>
              <a:buClrTx/>
              <a:buSzTx/>
              <a:tabLst/>
            </a:pPr>
            <a:r>
              <a:rPr lang="en-US" sz="1600" b="1" dirty="0" smtClean="0">
                <a:latin typeface="Arial" pitchFamily="34" charset="0"/>
                <a:ea typeface="Calibri" pitchFamily="34" charset="0"/>
                <a:cs typeface="Times New Roman" pitchFamily="18" charset="0"/>
              </a:rPr>
              <a:t>    </a:t>
            </a:r>
            <a:r>
              <a:rPr kumimoji="0" lang="en-US" sz="16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COST OF RENEWABLE ENERGY SUPPLY WITH COST OF DEMAND REDUCTION</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lang="en-US" sz="1600" b="1" dirty="0" smtClean="0">
                <a:latin typeface="Arial" pitchFamily="34" charset="0"/>
                <a:ea typeface="Calibri" pitchFamily="34" charset="0"/>
                <a:cs typeface="Times New Roman" pitchFamily="18" charset="0"/>
              </a:rPr>
              <a:t> USE </a:t>
            </a:r>
            <a:r>
              <a:rPr kumimoji="0" lang="en-US" sz="16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SMART GRID, AND ENERGY STORAGE (VEHICLES)</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6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LONGER TERM ENERGY STORAGE FOR SECURITY</a:t>
            </a:r>
            <a:endParaRPr kumimoji="0" lang="en-US" sz="1600" b="1" i="0" u="none" strike="noStrike" cap="none" normalizeH="0" baseline="0" dirty="0" smtClean="0">
              <a:ln>
                <a:noFill/>
              </a:ln>
              <a:solidFill>
                <a:schemeClr val="tx1"/>
              </a:solidFill>
              <a:effectLst/>
              <a:latin typeface="Arial" pitchFamily="34" charset="0"/>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d21c.com/bobinil/wp_pictures/arctic.jpg"/>
          <p:cNvPicPr/>
          <p:nvPr/>
        </p:nvPicPr>
        <p:blipFill>
          <a:blip r:embed="rId3" cstate="print"/>
          <a:srcRect/>
          <a:stretch>
            <a:fillRect/>
          </a:stretch>
        </p:blipFill>
        <p:spPr bwMode="auto">
          <a:xfrm>
            <a:off x="1115616" y="908720"/>
            <a:ext cx="6336704" cy="3168352"/>
          </a:xfrm>
          <a:prstGeom prst="rect">
            <a:avLst/>
          </a:prstGeom>
          <a:noFill/>
          <a:ln w="9525">
            <a:noFill/>
            <a:miter lim="800000"/>
            <a:headEnd/>
            <a:tailEnd/>
          </a:ln>
        </p:spPr>
      </p:pic>
      <p:sp>
        <p:nvSpPr>
          <p:cNvPr id="3" name="Rectangle 2"/>
          <p:cNvSpPr/>
          <p:nvPr/>
        </p:nvSpPr>
        <p:spPr>
          <a:xfrm>
            <a:off x="1979712" y="4398495"/>
            <a:ext cx="4878288" cy="646331"/>
          </a:xfrm>
          <a:prstGeom prst="rect">
            <a:avLst/>
          </a:prstGeom>
        </p:spPr>
        <p:txBody>
          <a:bodyPr wrap="square">
            <a:spAutoFit/>
          </a:bodyPr>
          <a:lstStyle/>
          <a:p>
            <a:pPr algn="ctr"/>
            <a:r>
              <a:rPr lang="en-US" dirty="0" smtClean="0"/>
              <a:t>PANGNIRTUNG, NUNAVUT - POPULATION 1500, </a:t>
            </a:r>
          </a:p>
          <a:p>
            <a:pPr algn="ctr"/>
            <a:r>
              <a:rPr lang="en-US" dirty="0" smtClean="0"/>
              <a:t>ACCESSIBLE BY AIR &amp; BY SHIP, ANNUALLY</a:t>
            </a:r>
            <a:endParaRPr lang="en-US"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0" y="1262072"/>
            <a:ext cx="9144000" cy="8771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CLIMATE-CHANGE EFFECTS  ON COMMUNITIES:</a:t>
            </a:r>
            <a:endParaRPr kumimoji="0" lang="en-US" sz="24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45059" name="Rectangle 3"/>
          <p:cNvSpPr>
            <a:spLocks noChangeArrowheads="1"/>
          </p:cNvSpPr>
          <p:nvPr/>
        </p:nvSpPr>
        <p:spPr bwMode="auto">
          <a:xfrm>
            <a:off x="0" y="-747464"/>
            <a:ext cx="10122050" cy="52014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100" dirty="0" smtClean="0">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100" dirty="0" smtClean="0">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100" dirty="0" smtClean="0">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100" dirty="0" smtClean="0">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100" dirty="0" smtClean="0">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100" dirty="0" smtClean="0">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100" dirty="0" smtClean="0">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100" dirty="0" smtClean="0">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100" dirty="0" smtClean="0">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lang="en-US" sz="1100" dirty="0" smtClean="0">
                <a:latin typeface="Arial" pitchFamily="34" charset="0"/>
                <a:ea typeface="Calibri" pitchFamily="34" charset="0"/>
                <a:cs typeface="Times New Roman" pitchFamily="18" charset="0"/>
              </a:rPr>
              <a:t> </a:t>
            </a:r>
            <a:r>
              <a:rPr kumimoji="0" lang="en-US" sz="16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MELTING ICE CAP &gt; CHANGING ICE CONDITIONS &gt; OPEN WATER &gt; COASTAL EROSION</a:t>
            </a:r>
            <a:endParaRPr kumimoji="0" lang="en-US" sz="16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6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OCEAN RISE                                                                                          &gt; COASTAL EROSION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6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MELTING PERMAFROST – ONSHORE &gt; UNSTABLE GROUND         &gt; COASTAL EROSION </a:t>
            </a:r>
            <a:endParaRPr kumimoji="0" lang="en-US" sz="1600" b="1" i="0" u="none" strike="noStrike" cap="none" normalizeH="0" baseline="0" dirty="0" smtClean="0">
              <a:ln>
                <a:noFill/>
              </a:ln>
              <a:solidFill>
                <a:schemeClr val="tx1"/>
              </a:solidFill>
              <a:effectLst/>
              <a:latin typeface="Arial" pitchFamily="34" charset="0"/>
            </a:endParaRPr>
          </a:p>
          <a:p>
            <a:pPr lvl="0" eaLnBrk="0" fontAlgn="base" hangingPunct="0">
              <a:spcBef>
                <a:spcPct val="0"/>
              </a:spcBef>
              <a:spcAft>
                <a:spcPct val="0"/>
              </a:spcAft>
              <a:buFontTx/>
              <a:buChar char="•"/>
            </a:pPr>
            <a:r>
              <a:rPr kumimoji="0" lang="en-US" sz="16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MELTING PERMAFROST </a:t>
            </a:r>
            <a:r>
              <a:rPr lang="en-US" sz="1600" b="1" dirty="0" smtClean="0">
                <a:latin typeface="Arial" pitchFamily="34" charset="0"/>
                <a:ea typeface="Calibri" pitchFamily="34" charset="0"/>
                <a:cs typeface="Times New Roman" pitchFamily="18" charset="0"/>
              </a:rPr>
              <a:t>– </a:t>
            </a:r>
            <a:r>
              <a:rPr kumimoji="0" lang="en-US" sz="16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OFFSHORE &gt; RELEASE OF METHANE &gt; TROUBLE </a:t>
            </a:r>
            <a:endParaRPr kumimoji="0" lang="en-US" sz="16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6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EXTREME WEATHER (WIND AND RAIN) &gt; BUILDING &amp; INFRASTRUCTURE DESIGN</a:t>
            </a:r>
            <a:endParaRPr kumimoji="0" lang="en-US" sz="16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6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TEMPERATURE &amp; INSOLATION PROFILES &gt; BUILDING HEATING DEMAND </a:t>
            </a:r>
            <a:endParaRPr kumimoji="0" lang="en-US" sz="16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6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UNPREDICTABLE</a:t>
            </a:r>
            <a:endParaRPr kumimoji="0" lang="en-US" sz="1600" b="1" i="0" u="none" strike="noStrike" cap="none" normalizeH="0" baseline="0" dirty="0" smtClean="0">
              <a:ln>
                <a:noFill/>
              </a:ln>
              <a:solidFill>
                <a:schemeClr val="tx1"/>
              </a:solidFill>
              <a:effectLst/>
              <a:latin typeface="Arial" pitchFamily="34" charset="0"/>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ChangeArrowheads="1"/>
          </p:cNvSpPr>
          <p:nvPr/>
        </p:nvSpPr>
        <p:spPr bwMode="auto">
          <a:xfrm>
            <a:off x="0" y="599726"/>
            <a:ext cx="8748464"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effectLst/>
                <a:latin typeface="Arial" pitchFamily="34" charset="0"/>
                <a:ea typeface="Calibri" pitchFamily="34" charset="0"/>
                <a:cs typeface="Times New Roman" pitchFamily="18" charset="0"/>
              </a:rPr>
              <a:t>WHY FOCUS ON REMOTE, COLD COMMUNITIES?</a:t>
            </a:r>
          </a:p>
          <a:p>
            <a:pPr marL="0" marR="0" lvl="0" indent="0" algn="l" defTabSz="914400" rtl="0" eaLnBrk="1" fontAlgn="base" latinLnBrk="0" hangingPunct="1">
              <a:lnSpc>
                <a:spcPct val="100000"/>
              </a:lnSpc>
              <a:spcBef>
                <a:spcPct val="0"/>
              </a:spcBef>
              <a:spcAft>
                <a:spcPct val="0"/>
              </a:spcAft>
              <a:buClrTx/>
              <a:buSzTx/>
              <a:buFontTx/>
              <a:buNone/>
              <a:tabLst/>
            </a:pPr>
            <a:endParaRPr lang="en-US" b="1" dirty="0" smtClean="0">
              <a:latin typeface="Arial"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smtClean="0">
              <a:ln>
                <a:noFill/>
              </a:ln>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1" i="0" u="none" strike="noStrike" cap="none" normalizeH="0" baseline="0" dirty="0" smtClean="0">
                <a:ln>
                  <a:noFill/>
                </a:ln>
                <a:effectLst/>
                <a:latin typeface="Arial" pitchFamily="34" charset="0"/>
                <a:ea typeface="Calibri" pitchFamily="34" charset="0"/>
                <a:cs typeface="Times New Roman" pitchFamily="18" charset="0"/>
              </a:rPr>
              <a:t> VERY HIGH ENERGY COSTS ~ </a:t>
            </a:r>
            <a:r>
              <a:rPr lang="en-US" b="1" dirty="0" smtClean="0">
                <a:latin typeface="Arial" pitchFamily="34" charset="0"/>
                <a:ea typeface="Calibri" pitchFamily="34" charset="0"/>
                <a:cs typeface="Times New Roman" pitchFamily="18" charset="0"/>
              </a:rPr>
              <a:t>$0.60</a:t>
            </a:r>
            <a:r>
              <a:rPr kumimoji="0" lang="en-US" b="1" i="0" u="none" strike="noStrike" cap="none" normalizeH="0" baseline="0" dirty="0" smtClean="0">
                <a:ln>
                  <a:noFill/>
                </a:ln>
                <a:effectLst/>
                <a:latin typeface="Arial" pitchFamily="34" charset="0"/>
                <a:ea typeface="Calibri" pitchFamily="34" charset="0"/>
                <a:cs typeface="Times New Roman" pitchFamily="18" charset="0"/>
              </a:rPr>
              <a:t>/KWH – OFF GRID</a:t>
            </a:r>
            <a:endParaRPr kumimoji="0" lang="en-US" b="0" i="0" u="none" strike="noStrike" cap="none" normalizeH="0" baseline="0" dirty="0" smtClean="0">
              <a:ln>
                <a:noFill/>
              </a:ln>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1" i="0" u="none" strike="noStrike" cap="none" normalizeH="0" baseline="0" dirty="0" smtClean="0">
                <a:ln>
                  <a:noFill/>
                </a:ln>
                <a:effectLst/>
                <a:latin typeface="Arial" pitchFamily="34" charset="0"/>
                <a:ea typeface="Calibri" pitchFamily="34" charset="0"/>
                <a:cs typeface="Times New Roman" pitchFamily="18" charset="0"/>
              </a:rPr>
              <a:t> POPULATION GROWTH</a:t>
            </a:r>
            <a:endParaRPr kumimoji="0" lang="en-US" b="0" i="0" u="none" strike="noStrike" cap="none" normalizeH="0" baseline="0" dirty="0" smtClean="0">
              <a:ln>
                <a:noFill/>
              </a:ln>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1" i="0" u="none" strike="noStrike" cap="none" normalizeH="0" baseline="0" dirty="0" smtClean="0">
                <a:ln>
                  <a:noFill/>
                </a:ln>
                <a:effectLst/>
                <a:latin typeface="Arial" pitchFamily="34" charset="0"/>
                <a:ea typeface="Calibri" pitchFamily="34" charset="0"/>
                <a:cs typeface="Times New Roman" pitchFamily="18" charset="0"/>
              </a:rPr>
              <a:t> VULNERABILITY</a:t>
            </a:r>
            <a:endParaRPr kumimoji="0" lang="en-US" b="0" i="0" u="none" strike="noStrike" cap="none" normalizeH="0" baseline="0" dirty="0" smtClean="0">
              <a:ln>
                <a:noFill/>
              </a:ln>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1" i="0" u="none" strike="noStrike" cap="none" normalizeH="0" baseline="0" dirty="0" smtClean="0">
                <a:ln>
                  <a:noFill/>
                </a:ln>
                <a:effectLst/>
                <a:latin typeface="Arial" pitchFamily="34" charset="0"/>
                <a:ea typeface="Calibri" pitchFamily="34" charset="0"/>
                <a:cs typeface="Times New Roman" pitchFamily="18" charset="0"/>
              </a:rPr>
              <a:t> EFFECTS OF INNOVATION EASIER TO IDENTIFY</a:t>
            </a:r>
            <a:endParaRPr kumimoji="0" lang="en-US" b="0" i="0" u="none" strike="noStrike" cap="none" normalizeH="0" baseline="0" dirty="0" smtClean="0">
              <a:ln>
                <a:noFill/>
              </a:ln>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1" i="0" u="none" strike="noStrike" cap="none" normalizeH="0" baseline="0" dirty="0" smtClean="0">
                <a:ln>
                  <a:noFill/>
                </a:ln>
                <a:effectLst/>
                <a:latin typeface="Arial" pitchFamily="34" charset="0"/>
                <a:ea typeface="Calibri" pitchFamily="34" charset="0"/>
                <a:cs typeface="Times New Roman" pitchFamily="18" charset="0"/>
              </a:rPr>
              <a:t> OPTIMIZING ENERGY SUPPLY</a:t>
            </a:r>
            <a:r>
              <a:rPr lang="en-US" b="1" dirty="0" smtClean="0">
                <a:latin typeface="Arial" pitchFamily="34" charset="0"/>
                <a:ea typeface="Calibri" pitchFamily="34" charset="0"/>
                <a:cs typeface="Times New Roman" pitchFamily="18" charset="0"/>
              </a:rPr>
              <a:t>/</a:t>
            </a:r>
            <a:r>
              <a:rPr kumimoji="0" lang="en-US" b="1" i="0" u="none" strike="noStrike" cap="none" normalizeH="0" baseline="0" dirty="0" smtClean="0">
                <a:ln>
                  <a:noFill/>
                </a:ln>
                <a:effectLst/>
                <a:latin typeface="Arial" pitchFamily="34" charset="0"/>
                <a:ea typeface="Calibri" pitchFamily="34" charset="0"/>
                <a:cs typeface="Times New Roman" pitchFamily="18" charset="0"/>
              </a:rPr>
              <a:t>STORAGE/DEMAND ECONOMICS</a:t>
            </a:r>
            <a:endParaRPr kumimoji="0" lang="en-US" b="0" i="0" u="none" strike="noStrike" cap="none" normalizeH="0" baseline="0" dirty="0" smtClean="0">
              <a:ln>
                <a:noFill/>
              </a:ln>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1" i="0" u="none" strike="noStrike" cap="none" normalizeH="0" baseline="0" dirty="0" smtClean="0">
                <a:ln>
                  <a:noFill/>
                </a:ln>
                <a:effectLst/>
                <a:latin typeface="Arial" pitchFamily="34" charset="0"/>
                <a:ea typeface="Calibri" pitchFamily="34" charset="0"/>
                <a:cs typeface="Times New Roman" pitchFamily="18" charset="0"/>
              </a:rPr>
              <a:t> LESSONS FOR LESS REMOTE COMMUNITIES</a:t>
            </a:r>
            <a:endParaRPr kumimoji="0" lang="en-US" b="0" i="0" u="none" strike="noStrike" cap="none" normalizeH="0" baseline="0" dirty="0" smtClean="0">
              <a:ln>
                <a:noFill/>
              </a:ln>
              <a:effectLst/>
              <a:latin typeface="Arial" pitchFamily="34" charset="0"/>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4" name="Rectangle 6"/>
          <p:cNvSpPr>
            <a:spLocks noChangeArrowheads="1"/>
          </p:cNvSpPr>
          <p:nvPr/>
        </p:nvSpPr>
        <p:spPr bwMode="auto">
          <a:xfrm>
            <a:off x="0" y="1317705"/>
            <a:ext cx="9144000"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1100" b="0" i="0" u="none" strike="noStrike" cap="none" normalizeH="0" dirty="0" smtClean="0">
                <a:ln>
                  <a:noFill/>
                </a:ln>
                <a:solidFill>
                  <a:schemeClr val="tx1"/>
                </a:solidFill>
                <a:effectLst/>
                <a:latin typeface="Arial" pitchFamily="34" charset="0"/>
                <a:ea typeface="Calibri" pitchFamily="34" charset="0"/>
                <a:cs typeface="Times New Roman" pitchFamily="18" charset="0"/>
              </a:rPr>
              <a:t>                  </a:t>
            </a:r>
            <a:r>
              <a:rPr kumimoji="0" lang="en-US"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POTENTIAL CHANGE IN :</a:t>
            </a:r>
            <a:endParaRPr kumimoji="0" lang="en-US" sz="2400" b="1" i="0" u="none" strike="noStrike" cap="none" normalizeH="0" baseline="0" dirty="0" smtClean="0">
              <a:ln>
                <a:noFill/>
              </a:ln>
              <a:solidFill>
                <a:schemeClr val="tx1"/>
              </a:solidFill>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48135" name="Rectangle 7"/>
          <p:cNvSpPr>
            <a:spLocks noChangeArrowheads="1"/>
          </p:cNvSpPr>
          <p:nvPr/>
        </p:nvSpPr>
        <p:spPr bwMode="auto">
          <a:xfrm>
            <a:off x="0" y="203285"/>
            <a:ext cx="184731" cy="5078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48136" name="Rectangle 8"/>
          <p:cNvSpPr>
            <a:spLocks noChangeArrowheads="1"/>
          </p:cNvSpPr>
          <p:nvPr/>
        </p:nvSpPr>
        <p:spPr bwMode="auto">
          <a:xfrm>
            <a:off x="1187624" y="1376772"/>
            <a:ext cx="7956376"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rPr>
              <a:t/>
            </a:r>
            <a:br>
              <a:rPr kumimoji="0" lang="en-US" sz="1800" b="0" i="0" u="none" strike="noStrike" cap="none" normalizeH="0" baseline="0" dirty="0" smtClean="0">
                <a:ln>
                  <a:noFill/>
                </a:ln>
                <a:solidFill>
                  <a:schemeClr val="tx1"/>
                </a:solidFill>
                <a:effectLst/>
                <a:latin typeface="Arial" pitchFamily="34" charset="0"/>
              </a:rPr>
            </a:br>
            <a:endParaRPr kumimoji="0" lang="en-US" sz="1800" b="0" i="0" u="none" strike="noStrike" cap="none" normalizeH="0" baseline="0" dirty="0" smtClean="0">
              <a:ln>
                <a:noFill/>
              </a:ln>
              <a:solidFill>
                <a:schemeClr val="tx1"/>
              </a:solidFill>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lang="en-US" sz="1100" dirty="0" smtClean="0">
              <a:latin typeface="Arial" pitchFamily="34" charset="0"/>
              <a:ea typeface="Calibri" pitchFamily="34"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lang="en-US" sz="1100" dirty="0" smtClean="0">
              <a:latin typeface="Arial" pitchFamily="34" charset="0"/>
              <a:ea typeface="Calibri" pitchFamily="34" charset="0"/>
              <a:cs typeface="Times New Roman" pitchFamily="18" charset="0"/>
            </a:endParaRPr>
          </a:p>
          <a:p>
            <a:pPr lvl="0" indent="457200" eaLnBrk="0" fontAlgn="base" hangingPunct="0">
              <a:spcBef>
                <a:spcPct val="0"/>
              </a:spcBef>
              <a:spcAft>
                <a:spcPct val="0"/>
              </a:spcAft>
              <a:buFont typeface="Wingdings" pitchFamily="2" charset="2"/>
              <a:buChar char="§"/>
            </a:pPr>
            <a:r>
              <a:rPr kumimoji="0" lang="en-US" sz="20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ENERGY SUPPLY </a:t>
            </a:r>
          </a:p>
          <a:p>
            <a:pPr lvl="0" indent="457200" eaLnBrk="0" fontAlgn="base" hangingPunct="0">
              <a:spcBef>
                <a:spcPct val="0"/>
              </a:spcBef>
              <a:spcAft>
                <a:spcPct val="0"/>
              </a:spcAft>
            </a:pPr>
            <a:endParaRPr kumimoji="0" lang="en-US" sz="20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lvl="0" indent="457200" eaLnBrk="0" fontAlgn="base" hangingPunct="0">
              <a:spcBef>
                <a:spcPct val="0"/>
              </a:spcBef>
              <a:spcAft>
                <a:spcPct val="0"/>
              </a:spcAft>
              <a:buFont typeface="Wingdings" pitchFamily="2" charset="2"/>
              <a:buChar char="§"/>
            </a:pPr>
            <a:r>
              <a:rPr kumimoji="0" lang="en-US" sz="20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TRANSPORTATION</a:t>
            </a:r>
            <a:r>
              <a:rPr lang="en-US" sz="2000" b="1" dirty="0" smtClean="0">
                <a:latin typeface="Arial" pitchFamily="34" charset="0"/>
                <a:ea typeface="Calibri" pitchFamily="34" charset="0"/>
                <a:cs typeface="Times New Roman" pitchFamily="18" charset="0"/>
              </a:rPr>
              <a:t>  (ENERGY STORAGE)</a:t>
            </a:r>
          </a:p>
          <a:p>
            <a:pPr lvl="0" indent="457200" eaLnBrk="0" fontAlgn="base" hangingPunct="0">
              <a:spcBef>
                <a:spcPct val="0"/>
              </a:spcBef>
              <a:spcAft>
                <a:spcPct val="0"/>
              </a:spcAft>
            </a:pPr>
            <a:r>
              <a:rPr lang="en-US" sz="2000" b="1" dirty="0" smtClean="0">
                <a:latin typeface="Arial" pitchFamily="34" charset="0"/>
              </a:rPr>
              <a:t> </a:t>
            </a:r>
            <a:r>
              <a:rPr kumimoji="0" lang="en-US" sz="20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p>
          <a:p>
            <a:pPr marL="0" marR="0" lvl="0" indent="457200" algn="l" defTabSz="914400" rtl="0" eaLnBrk="0" fontAlgn="base" latinLnBrk="0" hangingPunct="0">
              <a:lnSpc>
                <a:spcPct val="100000"/>
              </a:lnSpc>
              <a:spcBef>
                <a:spcPct val="0"/>
              </a:spcBef>
              <a:spcAft>
                <a:spcPct val="0"/>
              </a:spcAft>
              <a:buClrTx/>
              <a:buSzTx/>
              <a:buFont typeface="Wingdings" pitchFamily="2" charset="2"/>
              <a:buChar char="§"/>
              <a:tabLst/>
            </a:pPr>
            <a:r>
              <a:rPr kumimoji="0" lang="en-US" sz="20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HOUSING  </a:t>
            </a:r>
          </a:p>
          <a:p>
            <a:pPr marL="0" marR="0" lvl="0" indent="457200" algn="l" defTabSz="914400" rtl="0" eaLnBrk="0" fontAlgn="base" latinLnBrk="0" hangingPunct="0">
              <a:lnSpc>
                <a:spcPct val="100000"/>
              </a:lnSpc>
              <a:spcBef>
                <a:spcPct val="0"/>
              </a:spcBef>
              <a:spcAft>
                <a:spcPct val="0"/>
              </a:spcAft>
              <a:buClrTx/>
              <a:buSzTx/>
              <a:tabLst/>
            </a:pPr>
            <a:endParaRPr kumimoji="0" lang="en-US" sz="2000" b="1" i="0" u="none" strike="noStrike" cap="none" normalizeH="0" baseline="0" dirty="0" smtClean="0">
              <a:ln>
                <a:noFill/>
              </a:ln>
              <a:solidFill>
                <a:schemeClr val="tx1"/>
              </a:solidFill>
              <a:effectLst/>
              <a:latin typeface="Arial" pitchFamily="34" charset="0"/>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ChangeArrowheads="1"/>
          </p:cNvSpPr>
          <p:nvPr/>
        </p:nvSpPr>
        <p:spPr bwMode="auto">
          <a:xfrm>
            <a:off x="0" y="-366508"/>
            <a:ext cx="9144000"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ENERGY SUPPLY</a:t>
            </a:r>
            <a:endParaRPr lang="en-US" sz="1600" b="1" dirty="0" smtClean="0">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CURRENTLY, HEATING, ELECTRICITY &amp; TRANSPORT, ALL DEPENDENT ON OIL</a:t>
            </a:r>
            <a:endParaRPr kumimoji="0" lang="en-US" sz="1600" b="1"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600" b="1" dirty="0" smtClean="0">
                <a:latin typeface="Arial" pitchFamily="34" charset="0"/>
              </a:rPr>
              <a:t>PROSPECT</a:t>
            </a:r>
            <a:endParaRPr kumimoji="0" lang="en-US" sz="16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6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PRICE ESCALATION &amp; REDUCED AVAILABILITY OF OIL</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6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LESS </a:t>
            </a:r>
            <a:r>
              <a:rPr kumimoji="0" lang="en-US" sz="16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WILLINGNESS OR ABILITY OF GOVERNMENTS</a:t>
            </a:r>
            <a:r>
              <a:rPr kumimoji="0" lang="en-US" sz="1600" b="1" i="0" u="none" strike="noStrike" cap="none" normalizeH="0" dirty="0" smtClean="0">
                <a:ln>
                  <a:noFill/>
                </a:ln>
                <a:solidFill>
                  <a:schemeClr val="tx1"/>
                </a:solidFill>
                <a:effectLst/>
                <a:latin typeface="Arial" pitchFamily="34" charset="0"/>
                <a:ea typeface="Calibri" pitchFamily="34" charset="0"/>
                <a:cs typeface="Times New Roman" pitchFamily="18" charset="0"/>
              </a:rPr>
              <a:t> </a:t>
            </a:r>
            <a:r>
              <a:rPr kumimoji="0" lang="en-US" sz="16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 PAY</a:t>
            </a:r>
          </a:p>
          <a:p>
            <a:pPr marL="0" marR="0" lvl="0" indent="0" algn="l" defTabSz="914400" rtl="0" eaLnBrk="0" fontAlgn="base" latinLnBrk="0" hangingPunct="0">
              <a:lnSpc>
                <a:spcPct val="100000"/>
              </a:lnSpc>
              <a:spcBef>
                <a:spcPct val="0"/>
              </a:spcBef>
              <a:spcAft>
                <a:spcPct val="0"/>
              </a:spcAft>
              <a:buClrTx/>
              <a:buSzTx/>
              <a:buFontTx/>
              <a:buChar char="•"/>
              <a:tabLst/>
            </a:pPr>
            <a:r>
              <a:rPr lang="en-US" sz="1600" b="1" dirty="0" smtClean="0">
                <a:latin typeface="Arial" pitchFamily="34" charset="0"/>
                <a:ea typeface="Calibri" pitchFamily="34" charset="0"/>
                <a:cs typeface="Times New Roman" pitchFamily="18" charset="0"/>
              </a:rPr>
              <a:t> CHANGING ENVIRONMENT</a:t>
            </a:r>
            <a:endParaRPr kumimoji="0" lang="en-US" sz="16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sz="1600" b="1" dirty="0" smtClean="0">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r>
              <a:rPr kumimoji="0" lang="en-US" sz="16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OPTIONS </a:t>
            </a:r>
            <a:endParaRPr kumimoji="0" lang="en-US" sz="1600" b="1" i="0" u="none" strike="noStrike" cap="none" normalizeH="0" baseline="0" dirty="0" smtClean="0">
              <a:ln>
                <a:noFill/>
              </a:ln>
              <a:solidFill>
                <a:schemeClr val="tx1"/>
              </a:solidFill>
              <a:effectLst/>
              <a:latin typeface="Arial" pitchFamily="34" charset="0"/>
            </a:endParaRPr>
          </a:p>
          <a:p>
            <a:pPr lvl="0" eaLnBrk="0" fontAlgn="base" hangingPunct="0">
              <a:spcBef>
                <a:spcPct val="0"/>
              </a:spcBef>
              <a:spcAft>
                <a:spcPct val="0"/>
              </a:spcAft>
              <a:buFontTx/>
              <a:buChar char="•"/>
            </a:pPr>
            <a:r>
              <a:rPr kumimoji="0" lang="en-US" sz="16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RENEWABLES: WIND, PV, WATE</a:t>
            </a:r>
            <a:r>
              <a:rPr kumimoji="0" lang="en-US" sz="1600" b="1" i="0" u="none" strike="noStrike" cap="none" normalizeH="0" dirty="0" smtClean="0">
                <a:ln>
                  <a:noFill/>
                </a:ln>
                <a:solidFill>
                  <a:schemeClr val="tx1"/>
                </a:solidFill>
                <a:effectLst/>
                <a:latin typeface="Arial" pitchFamily="34" charset="0"/>
                <a:ea typeface="Calibri" pitchFamily="34" charset="0"/>
                <a:cs typeface="Times New Roman" pitchFamily="18" charset="0"/>
              </a:rPr>
              <a:t> </a:t>
            </a:r>
            <a:r>
              <a:rPr lang="en-US" sz="1600" b="1" dirty="0" smtClean="0">
                <a:latin typeface="Arial" pitchFamily="34" charset="0"/>
                <a:ea typeface="Calibri" pitchFamily="34" charset="0"/>
                <a:cs typeface="Times New Roman" pitchFamily="18" charset="0"/>
              </a:rPr>
              <a:t>– HYDRO</a:t>
            </a:r>
            <a:r>
              <a:rPr kumimoji="0" lang="en-US" sz="16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RIVER, TIDAL, OCEAN CURRENT, WAVE</a:t>
            </a:r>
          </a:p>
          <a:p>
            <a:pPr lvl="0" eaLnBrk="0" fontAlgn="base" hangingPunct="0">
              <a:spcBef>
                <a:spcPct val="0"/>
              </a:spcBef>
              <a:spcAft>
                <a:spcPct val="0"/>
              </a:spcAft>
              <a:buFontTx/>
              <a:buChar char="•"/>
            </a:pPr>
            <a:r>
              <a:rPr lang="en-US" sz="1600" b="1" dirty="0" smtClean="0">
                <a:latin typeface="Arial" pitchFamily="34" charset="0"/>
                <a:ea typeface="Calibri" pitchFamily="34" charset="0"/>
                <a:cs typeface="Times New Roman" pitchFamily="18" charset="0"/>
              </a:rPr>
              <a:t> SMALL MODULAR REACTORS</a:t>
            </a:r>
          </a:p>
          <a:p>
            <a:pPr lvl="0" eaLnBrk="0" fontAlgn="base" hangingPunct="0">
              <a:spcBef>
                <a:spcPct val="0"/>
              </a:spcBef>
              <a:spcAft>
                <a:spcPct val="0"/>
              </a:spcAft>
              <a:buFontTx/>
              <a:buChar char="•"/>
            </a:pPr>
            <a:r>
              <a:rPr lang="en-US" sz="1600" b="1" dirty="0" smtClean="0">
                <a:latin typeface="Arial" pitchFamily="34" charset="0"/>
                <a:ea typeface="Calibri" pitchFamily="34" charset="0"/>
                <a:cs typeface="Times New Roman" pitchFamily="18" charset="0"/>
              </a:rPr>
              <a:t> ALGAE</a:t>
            </a:r>
          </a:p>
          <a:p>
            <a:pPr lvl="0" eaLnBrk="0" fontAlgn="base" hangingPunct="0">
              <a:spcBef>
                <a:spcPct val="0"/>
              </a:spcBef>
              <a:spcAft>
                <a:spcPct val="0"/>
              </a:spcAft>
              <a:buFontTx/>
              <a:buChar char="•"/>
            </a:pPr>
            <a:r>
              <a:rPr lang="en-US" sz="1600" b="1" dirty="0" smtClean="0">
                <a:latin typeface="Arial" pitchFamily="34" charset="0"/>
                <a:ea typeface="Calibri" pitchFamily="34" charset="0"/>
                <a:cs typeface="Times New Roman" pitchFamily="18" charset="0"/>
              </a:rPr>
              <a:t> GAS – POSSIBILITY OF ARCTIC SOURCE</a:t>
            </a:r>
          </a:p>
          <a:p>
            <a:pPr lvl="0" eaLnBrk="0" fontAlgn="base" hangingPunct="0">
              <a:spcBef>
                <a:spcPct val="0"/>
              </a:spcBef>
              <a:spcAft>
                <a:spcPct val="0"/>
              </a:spcAft>
              <a:buFontTx/>
              <a:buChar char="•"/>
            </a:pPr>
            <a:endParaRPr kumimoji="0" lang="en-US" sz="16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lvl="0" eaLnBrk="0" fontAlgn="base" hangingPunct="0">
              <a:spcBef>
                <a:spcPct val="0"/>
              </a:spcBef>
              <a:spcAft>
                <a:spcPct val="0"/>
              </a:spcAft>
            </a:pPr>
            <a:r>
              <a:rPr lang="en-US" sz="1600" b="1" dirty="0" smtClean="0">
                <a:latin typeface="Arial" pitchFamily="34" charset="0"/>
                <a:ea typeface="Calibri" pitchFamily="34" charset="0"/>
                <a:cs typeface="Times New Roman" pitchFamily="18" charset="0"/>
              </a:rPr>
              <a:t>FACTORS</a:t>
            </a:r>
            <a:endParaRPr kumimoji="0" lang="en-US" sz="16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6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IMPROVEMENTS IN EROEI OF TECHNOLOGIES</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lang="en-US" sz="1600" b="1" dirty="0" smtClean="0">
                <a:latin typeface="Arial" pitchFamily="34" charset="0"/>
                <a:cs typeface="Times New Roman" pitchFamily="18" charset="0"/>
              </a:rPr>
              <a:t> RETROFIT READINESS</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600" b="1" i="1"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1600" b="1"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DIVERSITY OF SOURCES</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lang="en-US" sz="1600" b="1" dirty="0" smtClean="0">
                <a:latin typeface="Arial" pitchFamily="34" charset="0"/>
                <a:ea typeface="Calibri" pitchFamily="34" charset="0"/>
                <a:cs typeface="Times New Roman" pitchFamily="18" charset="0"/>
              </a:rPr>
              <a:t> </a:t>
            </a:r>
            <a:r>
              <a:rPr kumimoji="0" lang="en-US" sz="1600" b="1"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VIABLE  SCALE</a:t>
            </a:r>
            <a:endParaRPr kumimoji="0" lang="en-US" sz="1600" b="1" u="none" strike="noStrike" cap="none" normalizeH="0" baseline="0" dirty="0" smtClean="0">
              <a:ln>
                <a:noFill/>
              </a:ln>
              <a:solidFill>
                <a:schemeClr val="tx1"/>
              </a:solidFill>
              <a:effectLst/>
              <a:latin typeface="Arial" pitchFamily="34" charset="0"/>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bigthaw.eu/images/windfarm%20kotzebue.jpg"/>
          <p:cNvPicPr/>
          <p:nvPr/>
        </p:nvPicPr>
        <p:blipFill>
          <a:blip r:embed="rId3" cstate="print"/>
          <a:srcRect/>
          <a:stretch>
            <a:fillRect/>
          </a:stretch>
        </p:blipFill>
        <p:spPr bwMode="auto">
          <a:xfrm>
            <a:off x="323528" y="692696"/>
            <a:ext cx="8424936" cy="1379220"/>
          </a:xfrm>
          <a:prstGeom prst="rect">
            <a:avLst/>
          </a:prstGeom>
          <a:noFill/>
          <a:ln w="9525">
            <a:noFill/>
            <a:miter lim="800000"/>
            <a:headEnd/>
            <a:tailEnd/>
          </a:ln>
        </p:spPr>
      </p:pic>
      <p:sp>
        <p:nvSpPr>
          <p:cNvPr id="3" name="Rectangle 2"/>
          <p:cNvSpPr/>
          <p:nvPr/>
        </p:nvSpPr>
        <p:spPr>
          <a:xfrm>
            <a:off x="1835696" y="2276872"/>
            <a:ext cx="5400600" cy="369332"/>
          </a:xfrm>
          <a:prstGeom prst="rect">
            <a:avLst/>
          </a:prstGeom>
        </p:spPr>
        <p:txBody>
          <a:bodyPr wrap="square">
            <a:spAutoFit/>
          </a:bodyPr>
          <a:lstStyle/>
          <a:p>
            <a:r>
              <a:rPr lang="en-US" dirty="0" smtClean="0"/>
              <a:t>WIND FARM, KOTZBUE, ALASKA </a:t>
            </a:r>
            <a:r>
              <a:rPr lang="en-US" b="1" dirty="0" smtClean="0">
                <a:latin typeface="Arial" pitchFamily="34" charset="0"/>
                <a:ea typeface="Calibri" pitchFamily="34" charset="0"/>
                <a:cs typeface="Times New Roman" pitchFamily="18" charset="0"/>
              </a:rPr>
              <a:t>–</a:t>
            </a:r>
            <a:r>
              <a:rPr lang="en-US" dirty="0" smtClean="0"/>
              <a:t> POPULATION 3300 </a:t>
            </a:r>
            <a:endParaRPr lang="en-US" dirty="0"/>
          </a:p>
        </p:txBody>
      </p:sp>
      <p:pic>
        <p:nvPicPr>
          <p:cNvPr id="4" name="Picture 3"/>
          <p:cNvPicPr/>
          <p:nvPr/>
        </p:nvPicPr>
        <p:blipFill>
          <a:blip r:embed="rId4" cstate="print"/>
          <a:srcRect/>
          <a:stretch>
            <a:fillRect/>
          </a:stretch>
        </p:blipFill>
        <p:spPr bwMode="auto">
          <a:xfrm>
            <a:off x="971601" y="2852936"/>
            <a:ext cx="3024335" cy="2958108"/>
          </a:xfrm>
          <a:prstGeom prst="rect">
            <a:avLst/>
          </a:prstGeom>
          <a:noFill/>
          <a:ln w="9525">
            <a:noFill/>
            <a:miter lim="800000"/>
            <a:headEnd/>
            <a:tailEnd/>
          </a:ln>
          <a:effectLst/>
        </p:spPr>
      </p:pic>
      <p:sp>
        <p:nvSpPr>
          <p:cNvPr id="5" name="Rectangle 4"/>
          <p:cNvSpPr/>
          <p:nvPr/>
        </p:nvSpPr>
        <p:spPr>
          <a:xfrm>
            <a:off x="4283968" y="3573016"/>
            <a:ext cx="4392488" cy="646331"/>
          </a:xfrm>
          <a:prstGeom prst="rect">
            <a:avLst/>
          </a:prstGeom>
        </p:spPr>
        <p:txBody>
          <a:bodyPr wrap="square">
            <a:spAutoFit/>
          </a:bodyPr>
          <a:lstStyle/>
          <a:p>
            <a:r>
              <a:rPr lang="en-US" dirty="0" smtClean="0"/>
              <a:t>ECONOMAD (WINNIPEG) IN TORNGAT NATIONAL PARK, LABRADOR,  2010</a:t>
            </a:r>
            <a:endParaRPr lang="en-US"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ChangeArrowheads="1"/>
          </p:cNvSpPr>
          <p:nvPr/>
        </p:nvSpPr>
        <p:spPr bwMode="auto">
          <a:xfrm>
            <a:off x="0" y="-3110354"/>
            <a:ext cx="9831602" cy="77098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100" dirty="0" smtClean="0">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100" dirty="0" smtClean="0">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100" dirty="0" smtClean="0">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100" dirty="0" smtClean="0">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100" dirty="0" smtClean="0">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100" dirty="0" smtClean="0">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1600" b="1" dirty="0" smtClean="0">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1"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2400" b="1" dirty="0" smtClean="0">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2400" b="1" dirty="0" smtClean="0">
                <a:latin typeface="Arial" pitchFamily="34" charset="0"/>
                <a:ea typeface="Calibri" pitchFamily="34" charset="0"/>
                <a:cs typeface="Times New Roman" pitchFamily="18" charset="0"/>
              </a:rPr>
              <a:t>TRANSPORTATION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1"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1"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u="none" strike="noStrike" cap="none" normalizeH="0" baseline="0" dirty="0" smtClean="0">
                <a:ln>
                  <a:noFill/>
                </a:ln>
                <a:solidFill>
                  <a:schemeClr val="tx1"/>
                </a:solidFill>
                <a:effectLst/>
                <a:latin typeface="Arial" pitchFamily="34" charset="0"/>
              </a:rPr>
              <a:t>PROSPECTS</a:t>
            </a:r>
          </a:p>
          <a:p>
            <a:pPr eaLnBrk="0" fontAlgn="base" hangingPunct="0">
              <a:spcBef>
                <a:spcPct val="0"/>
              </a:spcBef>
              <a:spcAft>
                <a:spcPct val="0"/>
              </a:spcAft>
              <a:buFontTx/>
              <a:buChar char="•"/>
            </a:pPr>
            <a:r>
              <a:rPr kumimoji="0" lang="en-US" sz="16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MELTING PERMAFROST EFFECT ON AIR STRIPS</a:t>
            </a:r>
            <a:r>
              <a:rPr kumimoji="0" lang="en-US" sz="1600" b="1" i="0" u="none" strike="noStrike" cap="none" normalizeH="0" dirty="0" smtClean="0">
                <a:ln>
                  <a:noFill/>
                </a:ln>
                <a:solidFill>
                  <a:schemeClr val="tx1"/>
                </a:solidFill>
                <a:effectLst/>
                <a:latin typeface="Arial" pitchFamily="34" charset="0"/>
                <a:ea typeface="Calibri" pitchFamily="34" charset="0"/>
                <a:cs typeface="Times New Roman" pitchFamily="18" charset="0"/>
              </a:rPr>
              <a:t> &amp; ICE</a:t>
            </a:r>
            <a:r>
              <a:rPr kumimoji="0" lang="en-US" sz="16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ROADS</a:t>
            </a:r>
          </a:p>
          <a:p>
            <a:pPr eaLnBrk="0" fontAlgn="base" hangingPunct="0">
              <a:spcBef>
                <a:spcPct val="0"/>
              </a:spcBef>
              <a:spcAft>
                <a:spcPct val="0"/>
              </a:spcAft>
              <a:buFontTx/>
              <a:buChar char="•"/>
            </a:pPr>
            <a:r>
              <a:rPr lang="en-US" sz="1600" b="1" dirty="0" smtClean="0">
                <a:latin typeface="Arial" pitchFamily="34" charset="0"/>
                <a:ea typeface="Calibri" pitchFamily="34" charset="0"/>
                <a:cs typeface="Times New Roman" pitchFamily="18" charset="0"/>
              </a:rPr>
              <a:t> INCREASE COST OF OIL &amp; OF SHIPPING IT</a:t>
            </a:r>
            <a:endParaRPr kumimoji="0" lang="en-US" sz="16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sz="1600" b="1" dirty="0" smtClean="0">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r>
              <a:rPr kumimoji="0" lang="en-US" sz="1600" b="1" i="0" u="none" strike="noStrike" cap="none" normalizeH="0" baseline="0" dirty="0" smtClean="0">
                <a:ln>
                  <a:noFill/>
                </a:ln>
                <a:solidFill>
                  <a:schemeClr val="tx1"/>
                </a:solidFill>
                <a:effectLst/>
                <a:latin typeface="Arial" pitchFamily="34" charset="0"/>
                <a:cs typeface="Times New Roman" pitchFamily="18" charset="0"/>
              </a:rPr>
              <a:t>OPTIONS</a:t>
            </a:r>
            <a:endParaRPr kumimoji="0" lang="en-US" sz="16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6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VEHICLES: ATVs, SNOWMOBILES AND BOATS TO BE ELECTRIC</a:t>
            </a:r>
          </a:p>
          <a:p>
            <a:pPr lvl="0" eaLnBrk="0" fontAlgn="base" hangingPunct="0">
              <a:spcBef>
                <a:spcPct val="0"/>
              </a:spcBef>
              <a:spcAft>
                <a:spcPct val="0"/>
              </a:spcAft>
            </a:pPr>
            <a:r>
              <a:rPr lang="en-US" sz="1600" b="1" dirty="0" smtClean="0">
                <a:latin typeface="Arial" pitchFamily="34" charset="0"/>
                <a:ea typeface="Calibri" pitchFamily="34" charset="0"/>
                <a:cs typeface="Times New Roman" pitchFamily="18" charset="0"/>
              </a:rPr>
              <a:t>	     </a:t>
            </a:r>
            <a:r>
              <a:rPr kumimoji="0" lang="en-US" sz="16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 WITH TOWED, M/G </a:t>
            </a:r>
            <a:r>
              <a:rPr lang="en-US" sz="1600" b="1" dirty="0" smtClean="0">
                <a:latin typeface="Arial" pitchFamily="34" charset="0"/>
                <a:ea typeface="Calibri" pitchFamily="34" charset="0"/>
                <a:cs typeface="Times New Roman" pitchFamily="18" charset="0"/>
              </a:rPr>
              <a:t>RANGE – </a:t>
            </a:r>
            <a:r>
              <a:rPr kumimoji="0" lang="en-US" sz="16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EXTENDERS</a:t>
            </a:r>
            <a:endParaRPr kumimoji="0" lang="en-US" sz="1600" b="1" i="0" u="none" strike="noStrike" cap="none" normalizeH="0" baseline="0" dirty="0" smtClean="0">
              <a:ln>
                <a:noFill/>
              </a:ln>
              <a:solidFill>
                <a:schemeClr val="tx1"/>
              </a:solidFill>
              <a:effectLst/>
              <a:latin typeface="Arial" pitchFamily="34" charset="0"/>
            </a:endParaRPr>
          </a:p>
          <a:p>
            <a:pPr eaLnBrk="0" fontAlgn="base" hangingPunct="0">
              <a:spcBef>
                <a:spcPct val="0"/>
              </a:spcBef>
              <a:spcAft>
                <a:spcPct val="0"/>
              </a:spcAft>
              <a:buFontTx/>
              <a:buChar char="•"/>
            </a:pPr>
            <a:r>
              <a:rPr kumimoji="0" lang="en-US" sz="16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OTHER – ELECTRIC BACKHOE!</a:t>
            </a:r>
            <a:r>
              <a:rPr lang="en-US" sz="1600" b="1" dirty="0" smtClean="0">
                <a:latin typeface="Arial" pitchFamily="34" charset="0"/>
                <a:ea typeface="Calibri" pitchFamily="34" charset="0"/>
                <a:cs typeface="Times New Roman" pitchFamily="18" charset="0"/>
              </a:rPr>
              <a:t> </a:t>
            </a:r>
          </a:p>
          <a:p>
            <a:pPr eaLnBrk="0" fontAlgn="base" hangingPunct="0">
              <a:spcBef>
                <a:spcPct val="0"/>
              </a:spcBef>
              <a:spcAft>
                <a:spcPct val="0"/>
              </a:spcAft>
              <a:buFontTx/>
              <a:buChar char="•"/>
            </a:pPr>
            <a:r>
              <a:rPr lang="en-US" sz="1600" b="1" dirty="0" smtClean="0">
                <a:latin typeface="Arial" pitchFamily="34" charset="0"/>
                <a:ea typeface="Calibri" pitchFamily="34" charset="0"/>
                <a:cs typeface="Times New Roman" pitchFamily="18" charset="0"/>
              </a:rPr>
              <a:t> PROSPECT OF HYBRID AIR VEHICLES</a:t>
            </a:r>
          </a:p>
          <a:p>
            <a:pPr eaLnBrk="0" fontAlgn="base" hangingPunct="0">
              <a:spcBef>
                <a:spcPct val="0"/>
              </a:spcBef>
              <a:spcAft>
                <a:spcPct val="0"/>
              </a:spcAft>
              <a:buFontTx/>
              <a:buChar char="•"/>
            </a:pPr>
            <a:r>
              <a:rPr kumimoji="0" lang="en-US" sz="1600" b="1" i="0" u="none" strike="noStrike" cap="none" normalizeH="0" baseline="0" dirty="0" smtClean="0">
                <a:ln>
                  <a:noFill/>
                </a:ln>
                <a:solidFill>
                  <a:schemeClr val="tx1"/>
                </a:solidFill>
                <a:effectLst/>
                <a:latin typeface="Arial" pitchFamily="34" charset="0"/>
                <a:cs typeface="Times New Roman" pitchFamily="18" charset="0"/>
              </a:rPr>
              <a:t> RESURGENCE OF DOG</a:t>
            </a:r>
            <a:r>
              <a:rPr kumimoji="0" lang="en-US" sz="1600" b="1" i="0" u="none" strike="noStrike" cap="none" normalizeH="0" dirty="0" smtClean="0">
                <a:ln>
                  <a:noFill/>
                </a:ln>
                <a:solidFill>
                  <a:schemeClr val="tx1"/>
                </a:solidFill>
                <a:effectLst/>
                <a:latin typeface="Arial" pitchFamily="34" charset="0"/>
                <a:cs typeface="Times New Roman" pitchFamily="18" charset="0"/>
              </a:rPr>
              <a:t> TEAMS</a:t>
            </a:r>
            <a:endParaRPr kumimoji="0" lang="en-US" sz="16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6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UNEXPECTED</a:t>
            </a:r>
          </a:p>
          <a:p>
            <a:pPr marL="0" marR="0" lvl="0" indent="0" algn="l" defTabSz="914400" rtl="0" eaLnBrk="0" fontAlgn="base" latinLnBrk="0" hangingPunct="0">
              <a:lnSpc>
                <a:spcPct val="100000"/>
              </a:lnSpc>
              <a:spcBef>
                <a:spcPct val="0"/>
              </a:spcBef>
              <a:spcAft>
                <a:spcPct val="0"/>
              </a:spcAft>
              <a:buClrTx/>
              <a:buSzTx/>
              <a:buFontTx/>
              <a:buChar char="•"/>
              <a:tabLst/>
            </a:pPr>
            <a:endParaRPr lang="en-US" sz="1600" b="1" dirty="0" smtClean="0">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sz="1600" b="1" i="0" u="none" strike="noStrike" cap="none" normalizeH="0" baseline="0" dirty="0" smtClean="0">
              <a:ln>
                <a:noFill/>
              </a:ln>
              <a:solidFill>
                <a:schemeClr val="tx1"/>
              </a:solidFill>
              <a:effectLst/>
              <a:latin typeface="Arial" pitchFamily="34" charset="0"/>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blogcdn.com/green.autoblog.com/media/2010/03/rangerevbb11024x768-1268758124.jpg"/>
          <p:cNvPicPr/>
          <p:nvPr/>
        </p:nvPicPr>
        <p:blipFill>
          <a:blip r:embed="rId3" cstate="print"/>
          <a:srcRect/>
          <a:stretch>
            <a:fillRect/>
          </a:stretch>
        </p:blipFill>
        <p:spPr bwMode="auto">
          <a:xfrm>
            <a:off x="251520" y="692696"/>
            <a:ext cx="4149090" cy="2734620"/>
          </a:xfrm>
          <a:prstGeom prst="rect">
            <a:avLst/>
          </a:prstGeom>
          <a:noFill/>
          <a:ln w="9525">
            <a:noFill/>
            <a:miter lim="800000"/>
            <a:headEnd/>
            <a:tailEnd/>
          </a:ln>
        </p:spPr>
      </p:pic>
      <p:pic>
        <p:nvPicPr>
          <p:cNvPr id="3" name="Picture 2" descr="http://www.motospieces.com/upload/editor/image/gtsport600ace.jpg"/>
          <p:cNvPicPr/>
          <p:nvPr/>
        </p:nvPicPr>
        <p:blipFill>
          <a:blip r:embed="rId4" cstate="print"/>
          <a:srcRect/>
          <a:stretch>
            <a:fillRect/>
          </a:stretch>
        </p:blipFill>
        <p:spPr bwMode="auto">
          <a:xfrm>
            <a:off x="4572000" y="2708920"/>
            <a:ext cx="3672408" cy="2667372"/>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1_White with Blue Bar Segoe Template">
  <a:themeElements>
    <a:clrScheme name="White - blue accents template template">
      <a:dk1>
        <a:srgbClr val="000000"/>
      </a:dk1>
      <a:lt1>
        <a:srgbClr val="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EEFD162-EDAF-40F1-8DE6-8C07E9AEC85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1_White with Blue Bar Segoe Template</Template>
  <TotalTime>3051</TotalTime>
  <Words>686</Words>
  <Application>Microsoft Office PowerPoint</Application>
  <PresentationFormat>On-screen Show (4:3)</PresentationFormat>
  <Paragraphs>190</Paragraphs>
  <Slides>16</Slides>
  <Notes>16</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1_White with Blue Bar Segoe Template</vt:lpstr>
      <vt:lpstr>White with Courier font for code slides</vt:lpstr>
      <vt:lpstr>SUSTAINABLE  HOUSING, TRANSPORT  &amp; ENERGY FOR  REMOTE COMMUNITIES  IN THE CANADIAN  ARCTIC   CCTC 2013  PAPER 1569701059   WILLIAM A. ADAMS, DARRYL  McMAHON, P ETER RUSSELL   REMOTE   ENERGY  SECURITY  TECHNOLOGIES  COLLABORATIVE INC.  (RESTCo)  OTTAWA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Company>PRA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SUSTAINABLE  HOUSING, TRANSPORT  &amp; ENERGY FOR  REMOTE COMMUNITIES  IN THE CANADIAN  ARCTIC   CCTC 2013 PAPER NUMBER XXXXXXXXXX   WILLIAM A. ADAMS, DARRYL  MCMAHON, P ETER RUSSELL   REMOTE   ENERGY  SECURITY  TECHNOLOGIES  COLLABORATIVE INC.  (RESTCO) OTTAWA</dc:title>
  <dc:creator>Peter Russell</dc:creator>
  <cp:lastModifiedBy>Darryl</cp:lastModifiedBy>
  <cp:revision>7</cp:revision>
  <dcterms:created xsi:type="dcterms:W3CDTF">2013-05-21T14:07:46Z</dcterms:created>
  <dcterms:modified xsi:type="dcterms:W3CDTF">2013-06-26T13:48:35Z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TC102867899990</vt:lpwstr>
  </property>
</Properties>
</file>